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322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7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8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4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5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29C52-A52F-4DC1-AA1A-0D18EC82B6F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159B-016C-4962-B342-2C7C2406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0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The FPGA Implementation Of </a:t>
            </a:r>
            <a:r>
              <a:rPr lang="en-US" b="1" dirty="0" err="1"/>
              <a:t>Kalman</a:t>
            </a:r>
            <a:r>
              <a:rPr lang="en-US" b="1" dirty="0"/>
              <a:t> Filter</a:t>
            </a:r>
          </a:p>
          <a:p>
            <a:pPr marL="0" indent="0" algn="ctr">
              <a:buNone/>
            </a:pPr>
            <a:r>
              <a:rPr lang="en-US" dirty="0"/>
              <a:t>GANG CHEN and LI GUO</a:t>
            </a:r>
          </a:p>
          <a:p>
            <a:pPr marL="0" indent="0" algn="ctr">
              <a:buNone/>
            </a:pPr>
            <a:r>
              <a:rPr lang="en-US" dirty="0"/>
              <a:t>Department of Electronic Science and Technology</a:t>
            </a:r>
          </a:p>
          <a:p>
            <a:pPr marL="0" indent="0" algn="ctr">
              <a:buNone/>
            </a:pPr>
            <a:r>
              <a:rPr lang="en-US" dirty="0"/>
              <a:t>University of Science &amp; Technology of China</a:t>
            </a:r>
          </a:p>
          <a:p>
            <a:pPr marL="0" indent="0" algn="ctr">
              <a:buNone/>
            </a:pPr>
            <a:r>
              <a:rPr lang="en-US" dirty="0"/>
              <a:t>CHINA</a:t>
            </a:r>
          </a:p>
          <a:p>
            <a:pPr marL="0" indent="0" algn="ctr">
              <a:buNone/>
            </a:pPr>
            <a:r>
              <a:rPr lang="en-US" i="1" dirty="0"/>
              <a:t>Abstract: - </a:t>
            </a:r>
            <a:r>
              <a:rPr lang="en-US" dirty="0"/>
              <a:t>Based on the fact that </a:t>
            </a:r>
            <a:r>
              <a:rPr lang="en-US" dirty="0" err="1"/>
              <a:t>Faddeev’s</a:t>
            </a:r>
            <a:r>
              <a:rPr lang="en-US" dirty="0"/>
              <a:t> algorithm can be </a:t>
            </a:r>
            <a:r>
              <a:rPr lang="en-US" dirty="0" err="1"/>
              <a:t>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3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05800" cy="58975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This skewing can</a:t>
            </a:r>
          </a:p>
          <a:p>
            <a:r>
              <a:rPr lang="en-US" dirty="0"/>
              <a:t>be achieved through delay cells.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elements of</a:t>
            </a:r>
          </a:p>
          <a:p>
            <a:r>
              <a:rPr lang="en-US" dirty="0"/>
              <a:t>matrix A are </a:t>
            </a:r>
            <a:r>
              <a:rPr lang="en-US" dirty="0" err="1"/>
              <a:t>triangularized</a:t>
            </a:r>
            <a:r>
              <a:rPr lang="en-US" dirty="0"/>
              <a:t> in the sub-array T, then</a:t>
            </a:r>
          </a:p>
          <a:p>
            <a:r>
              <a:rPr lang="en-US" dirty="0"/>
              <a:t>being stored in the PE of sub-array 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</a:t>
            </a:r>
            <a:r>
              <a:rPr lang="en-US" dirty="0"/>
              <a:t>the same</a:t>
            </a:r>
          </a:p>
          <a:p>
            <a:r>
              <a:rPr lang="en-US" dirty="0"/>
              <a:t>time, the multiplier M is fed to the right-hand</a:t>
            </a:r>
          </a:p>
          <a:p>
            <a:r>
              <a:rPr lang="en-US" dirty="0"/>
              <a:t>sub-array S, and the same row elements of B make</a:t>
            </a:r>
          </a:p>
          <a:p>
            <a:r>
              <a:rPr lang="en-US" dirty="0"/>
              <a:t>the same transformation, storing in the PE of</a:t>
            </a:r>
          </a:p>
          <a:p>
            <a:r>
              <a:rPr lang="en-US" dirty="0"/>
              <a:t>sub-array 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column elements of matrix C are</a:t>
            </a:r>
          </a:p>
          <a:p>
            <a:r>
              <a:rPr lang="en-US" dirty="0"/>
              <a:t>fed into sub-array T after the matrix A, after the</a:t>
            </a:r>
          </a:p>
          <a:p>
            <a:r>
              <a:rPr lang="en-US" dirty="0"/>
              <a:t>transformation , all the elements of matric C are zeros,</a:t>
            </a:r>
          </a:p>
          <a:p>
            <a:r>
              <a:rPr lang="en-US" dirty="0"/>
              <a:t>and at the same time, the multiplier M is fed to</a:t>
            </a:r>
          </a:p>
          <a:p>
            <a:r>
              <a:rPr lang="en-US" dirty="0"/>
              <a:t>the right-hand sub-array S.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943600"/>
          </a:xfrm>
        </p:spPr>
        <p:txBody>
          <a:bodyPr>
            <a:noAutofit/>
          </a:bodyPr>
          <a:lstStyle/>
          <a:p>
            <a:r>
              <a:rPr lang="en-US" sz="2400" dirty="0"/>
              <a:t>And the same row </a:t>
            </a:r>
            <a:r>
              <a:rPr lang="en-US" sz="2400" dirty="0" smtClean="0"/>
              <a:t>elements of </a:t>
            </a:r>
            <a:r>
              <a:rPr lang="en-US" sz="2400" dirty="0"/>
              <a:t>D make the same transform after </a:t>
            </a:r>
            <a:r>
              <a:rPr lang="en-US" sz="2400" dirty="0" smtClean="0"/>
              <a:t>the transform</a:t>
            </a:r>
            <a:r>
              <a:rPr lang="en-US" sz="2400" dirty="0"/>
              <a:t>, the desired result matrix E are </a:t>
            </a:r>
            <a:r>
              <a:rPr lang="en-US" sz="2400" dirty="0" smtClean="0"/>
              <a:t>out through </a:t>
            </a:r>
            <a:r>
              <a:rPr lang="en-US" sz="2400" dirty="0"/>
              <a:t>the bottom of the sub-array S [4</a:t>
            </a:r>
            <a:r>
              <a:rPr lang="en-US" sz="2400" dirty="0" smtClean="0"/>
              <a:t>].</a:t>
            </a:r>
          </a:p>
          <a:p>
            <a:endParaRPr lang="en-US" sz="2400" dirty="0"/>
          </a:p>
          <a:p>
            <a:r>
              <a:rPr lang="en-US" sz="2400" dirty="0"/>
              <a:t>The data input is in a skewed way, then </a:t>
            </a:r>
            <a:r>
              <a:rPr lang="en-US" sz="2400" dirty="0" smtClean="0"/>
              <a:t>finish the </a:t>
            </a:r>
            <a:r>
              <a:rPr lang="en-US" sz="2400" dirty="0" err="1"/>
              <a:t>triangularization</a:t>
            </a:r>
            <a:r>
              <a:rPr lang="en-US" sz="2400" dirty="0"/>
              <a:t> and elimination.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trapezoidal array </a:t>
            </a:r>
            <a:r>
              <a:rPr lang="en-US" sz="2400" dirty="0"/>
              <a:t>for solving four-state standard </a:t>
            </a:r>
            <a:r>
              <a:rPr lang="en-US" sz="2400" dirty="0" err="1"/>
              <a:t>Kalman</a:t>
            </a:r>
            <a:r>
              <a:rPr lang="en-US" sz="2400" dirty="0"/>
              <a:t> </a:t>
            </a:r>
            <a:r>
              <a:rPr lang="en-US" sz="2400" dirty="0" smtClean="0"/>
              <a:t>filter has </a:t>
            </a:r>
            <a:r>
              <a:rPr lang="en-US" sz="2400" dirty="0"/>
              <a:t>26 processing cells including 4 boundary </a:t>
            </a:r>
            <a:r>
              <a:rPr lang="en-US" sz="2400" dirty="0" smtClean="0"/>
              <a:t>cells and </a:t>
            </a:r>
            <a:r>
              <a:rPr lang="en-US" sz="2400" dirty="0"/>
              <a:t>22 internal cells.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processing elements </a:t>
            </a:r>
            <a:r>
              <a:rPr lang="en-US" sz="2400" dirty="0" smtClean="0"/>
              <a:t>have been </a:t>
            </a:r>
            <a:r>
              <a:rPr lang="en-US" sz="2400" dirty="0"/>
              <a:t>specially designed and implemented, which </a:t>
            </a:r>
            <a:r>
              <a:rPr lang="en-US" sz="2400" dirty="0" smtClean="0"/>
              <a:t>will be </a:t>
            </a:r>
            <a:r>
              <a:rPr lang="en-US" sz="2400" dirty="0"/>
              <a:t>illustrated in the following charter.</a:t>
            </a:r>
          </a:p>
        </p:txBody>
      </p:sp>
    </p:spTree>
    <p:extLst>
      <p:ext uri="{BB962C8B-B14F-4D97-AF65-F5344CB8AC3E}">
        <p14:creationId xmlns:p14="http://schemas.microsoft.com/office/powerpoint/2010/main" val="24562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13714" r="50159" b="7556"/>
          <a:stretch/>
        </p:blipFill>
        <p:spPr bwMode="auto">
          <a:xfrm>
            <a:off x="990600" y="108857"/>
            <a:ext cx="5334001" cy="674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3" t="19049" r="11270" b="14412"/>
          <a:stretch/>
        </p:blipFill>
        <p:spPr bwMode="auto">
          <a:xfrm>
            <a:off x="609600" y="838200"/>
            <a:ext cx="6901543" cy="570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5" t="27174" r="9047" b="18222"/>
          <a:stretch/>
        </p:blipFill>
        <p:spPr bwMode="auto">
          <a:xfrm>
            <a:off x="1545771" y="1447800"/>
            <a:ext cx="7598229" cy="468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t="21333" r="46825" b="17968"/>
          <a:stretch/>
        </p:blipFill>
        <p:spPr bwMode="auto">
          <a:xfrm>
            <a:off x="685800" y="477534"/>
            <a:ext cx="7848600" cy="635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3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31239" r="48095" b="10603"/>
          <a:stretch/>
        </p:blipFill>
        <p:spPr bwMode="auto">
          <a:xfrm>
            <a:off x="685800" y="429226"/>
            <a:ext cx="7315200" cy="600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0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4" t="28192" r="5556" b="11364"/>
          <a:stretch/>
        </p:blipFill>
        <p:spPr bwMode="auto">
          <a:xfrm>
            <a:off x="990600" y="320782"/>
            <a:ext cx="7162800" cy="638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9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24381" r="11270" b="30159"/>
          <a:stretch/>
        </p:blipFill>
        <p:spPr bwMode="auto">
          <a:xfrm>
            <a:off x="1" y="2078752"/>
            <a:ext cx="9296400" cy="357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6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20064" r="11587" b="20000"/>
          <a:stretch/>
        </p:blipFill>
        <p:spPr bwMode="auto">
          <a:xfrm>
            <a:off x="0" y="1842326"/>
            <a:ext cx="8991600" cy="451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6477000"/>
          </a:xfrm>
        </p:spPr>
        <p:txBody>
          <a:bodyPr>
            <a:noAutofit/>
          </a:bodyPr>
          <a:lstStyle/>
          <a:p>
            <a:r>
              <a:rPr lang="en-US" sz="1800" i="1" dirty="0"/>
              <a:t>Abstract: - </a:t>
            </a:r>
            <a:r>
              <a:rPr lang="en-US" sz="1800" dirty="0"/>
              <a:t>Based on the fact that </a:t>
            </a:r>
            <a:r>
              <a:rPr lang="en-US" sz="1800" dirty="0" err="1"/>
              <a:t>Faddeev’s</a:t>
            </a:r>
            <a:r>
              <a:rPr lang="en-US" sz="1800" dirty="0"/>
              <a:t> algorithm can be easily mapped into the Systolic array for implementing.</a:t>
            </a:r>
          </a:p>
          <a:p>
            <a:endParaRPr lang="en-US" sz="1800" dirty="0" smtClean="0"/>
          </a:p>
          <a:p>
            <a:r>
              <a:rPr lang="en-US" sz="1800" dirty="0" smtClean="0"/>
              <a:t>An </a:t>
            </a:r>
            <a:r>
              <a:rPr lang="en-US" sz="1800" dirty="0"/>
              <a:t>FPGA implementation of </a:t>
            </a:r>
            <a:r>
              <a:rPr lang="en-US" sz="1800" dirty="0" err="1"/>
              <a:t>Kalman</a:t>
            </a:r>
            <a:r>
              <a:rPr lang="en-US" sz="1800" dirty="0"/>
              <a:t> Filter using Modified </a:t>
            </a:r>
            <a:r>
              <a:rPr lang="en-US" sz="1800" dirty="0" err="1"/>
              <a:t>Faddeev</a:t>
            </a:r>
            <a:r>
              <a:rPr lang="en-US" sz="1800" dirty="0"/>
              <a:t> [1] is proposed 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The Modified </a:t>
            </a:r>
            <a:r>
              <a:rPr lang="en-US" sz="1800" dirty="0" err="1" smtClean="0"/>
              <a:t>Faddeev</a:t>
            </a:r>
            <a:r>
              <a:rPr lang="en-US" sz="1800" dirty="0" smtClean="0"/>
              <a:t> </a:t>
            </a:r>
            <a:r>
              <a:rPr lang="en-US" sz="1800" dirty="0"/>
              <a:t>uses Neighbor pivoting for </a:t>
            </a:r>
            <a:r>
              <a:rPr lang="en-US" sz="1800" dirty="0" err="1"/>
              <a:t>triangularization</a:t>
            </a:r>
            <a:r>
              <a:rPr lang="en-US" sz="1800" dirty="0"/>
              <a:t> substituting the Gaussian elimination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err="1" smtClean="0"/>
              <a:t>Gaussion</a:t>
            </a:r>
            <a:r>
              <a:rPr lang="en-US" sz="1800" dirty="0" smtClean="0"/>
              <a:t> elimination </a:t>
            </a:r>
            <a:r>
              <a:rPr lang="en-US" sz="1800" dirty="0"/>
              <a:t>may cause the overflow of the </a:t>
            </a:r>
            <a:r>
              <a:rPr lang="en-US" sz="1800" dirty="0" err="1"/>
              <a:t>datas</a:t>
            </a:r>
            <a:r>
              <a:rPr lang="en-US" sz="1800" dirty="0"/>
              <a:t>, and Neighbor pivoting can guarantee the stability of </a:t>
            </a:r>
            <a:r>
              <a:rPr lang="en-US" sz="1800" dirty="0" smtClean="0"/>
              <a:t>data stream</a:t>
            </a:r>
            <a:r>
              <a:rPr lang="en-US" sz="1800" dirty="0"/>
              <a:t>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Moreover </a:t>
            </a:r>
            <a:r>
              <a:rPr lang="en-US" sz="1800" dirty="0"/>
              <a:t>due to apply the technology of resource sharing, we use one trapezoidal array instead </a:t>
            </a:r>
            <a:r>
              <a:rPr lang="en-US" sz="1800" dirty="0" smtClean="0"/>
              <a:t>of </a:t>
            </a:r>
            <a:r>
              <a:rPr lang="en-US" sz="1800" dirty="0" err="1" smtClean="0"/>
              <a:t>bitrapezoidal</a:t>
            </a:r>
            <a:r>
              <a:rPr lang="en-US" sz="1800" dirty="0" smtClean="0"/>
              <a:t> </a:t>
            </a:r>
            <a:r>
              <a:rPr lang="en-US" sz="1800" dirty="0"/>
              <a:t>array [2], thus reducing the silicon area.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Techniques </a:t>
            </a:r>
            <a:r>
              <a:rPr lang="en-US" sz="1800" dirty="0"/>
              <a:t>employed for data skewing and </a:t>
            </a:r>
            <a:r>
              <a:rPr lang="en-US" sz="1800" dirty="0" smtClean="0"/>
              <a:t>storage organization </a:t>
            </a:r>
            <a:r>
              <a:rPr lang="en-US" sz="1800" dirty="0"/>
              <a:t>are efficient, then reducing the complexity of control and increasing the speed of computation.</a:t>
            </a:r>
          </a:p>
          <a:p>
            <a:endParaRPr lang="en-US" sz="1800" i="1" dirty="0" smtClean="0"/>
          </a:p>
          <a:p>
            <a:r>
              <a:rPr lang="en-US" sz="1800" i="1" dirty="0" err="1" smtClean="0"/>
              <a:t>KeyWords</a:t>
            </a:r>
            <a:r>
              <a:rPr lang="en-US" sz="1800" i="1" dirty="0"/>
              <a:t>: - </a:t>
            </a:r>
            <a:r>
              <a:rPr lang="en-US" sz="1800" dirty="0" err="1"/>
              <a:t>FPGA,Kalman</a:t>
            </a:r>
            <a:r>
              <a:rPr lang="en-US" sz="1800" dirty="0"/>
              <a:t> filter, Modified </a:t>
            </a:r>
            <a:r>
              <a:rPr lang="en-US" sz="1800" dirty="0" err="1"/>
              <a:t>Faddeev’s</a:t>
            </a:r>
            <a:r>
              <a:rPr lang="en-US" sz="1800" dirty="0"/>
              <a:t> algorithm, Systolic array, </a:t>
            </a:r>
            <a:r>
              <a:rPr lang="en-US" sz="1800" dirty="0" err="1"/>
              <a:t>Implemantation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2119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359229"/>
          </a:xfrm>
        </p:spPr>
        <p:txBody>
          <a:bodyPr>
            <a:normAutofit fontScale="90000"/>
          </a:bodyPr>
          <a:lstStyle/>
          <a:p>
            <a:r>
              <a:rPr lang="en-US" sz="2400" i="1" dirty="0" smtClean="0"/>
              <a:t>References: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458200" cy="6096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[</a:t>
            </a:r>
            <a:r>
              <a:rPr lang="en-US" sz="2800" dirty="0"/>
              <a:t>1] Nash J G ,</a:t>
            </a:r>
            <a:r>
              <a:rPr lang="en-US" sz="2800" dirty="0" err="1"/>
              <a:t>Hanse</a:t>
            </a:r>
            <a:r>
              <a:rPr lang="en-US" sz="2800" dirty="0"/>
              <a:t> </a:t>
            </a:r>
            <a:r>
              <a:rPr lang="en-US" sz="2800" dirty="0" err="1"/>
              <a:t>S.Modified</a:t>
            </a:r>
            <a:r>
              <a:rPr lang="en-US" sz="2800" dirty="0"/>
              <a:t> </a:t>
            </a:r>
            <a:r>
              <a:rPr lang="en-US" sz="2800" dirty="0" err="1"/>
              <a:t>Faddeev</a:t>
            </a:r>
            <a:r>
              <a:rPr lang="en-US" sz="2800" dirty="0"/>
              <a:t> algorithm for matrix manipulation Proc. 1984 SPIE </a:t>
            </a:r>
            <a:r>
              <a:rPr lang="en-US" sz="2800" dirty="0" err="1"/>
              <a:t>Conf</a:t>
            </a:r>
            <a:endParaRPr lang="en-US" sz="2800" dirty="0"/>
          </a:p>
          <a:p>
            <a:r>
              <a:rPr lang="en-US" sz="2800" dirty="0"/>
              <a:t>[2] Padma </a:t>
            </a:r>
            <a:r>
              <a:rPr lang="en-US" sz="2800" dirty="0" err="1"/>
              <a:t>Rao</a:t>
            </a:r>
            <a:r>
              <a:rPr lang="en-US" sz="2800" dirty="0"/>
              <a:t> and </a:t>
            </a:r>
            <a:r>
              <a:rPr lang="en-US" sz="2800" dirty="0" err="1"/>
              <a:t>Magdy</a:t>
            </a:r>
            <a:r>
              <a:rPr lang="en-US" sz="2800" dirty="0"/>
              <a:t> A </a:t>
            </a:r>
            <a:r>
              <a:rPr lang="en-US" sz="2800" dirty="0" err="1"/>
              <a:t>Bayoumi</a:t>
            </a:r>
            <a:r>
              <a:rPr lang="en-US" sz="2800" dirty="0"/>
              <a:t> An effective VLSI implementation real-time </a:t>
            </a:r>
            <a:r>
              <a:rPr lang="en-US" sz="2800" dirty="0" err="1"/>
              <a:t>Kalman</a:t>
            </a:r>
            <a:r>
              <a:rPr lang="en-US" sz="2800" dirty="0"/>
              <a:t> filter 1990 IEEE</a:t>
            </a:r>
          </a:p>
          <a:p>
            <a:r>
              <a:rPr lang="en-US" sz="2800" dirty="0"/>
              <a:t>[3] </a:t>
            </a:r>
            <a:r>
              <a:rPr lang="en-US" sz="2800" dirty="0" err="1"/>
              <a:t>R.E.Kalman</a:t>
            </a:r>
            <a:r>
              <a:rPr lang="en-US" sz="2800" dirty="0"/>
              <a:t>, A new approach to linear filtering and prediction </a:t>
            </a:r>
            <a:r>
              <a:rPr lang="en-US" sz="2800" dirty="0" err="1"/>
              <a:t>problems.Journal</a:t>
            </a:r>
            <a:r>
              <a:rPr lang="en-US" sz="2800" dirty="0"/>
              <a:t> of Basic </a:t>
            </a:r>
            <a:r>
              <a:rPr lang="en-US" sz="2800" dirty="0" smtClean="0"/>
              <a:t>Engineering 82D(1960)34—45</a:t>
            </a:r>
            <a:r>
              <a:rPr lang="en-US" sz="2800" dirty="0"/>
              <a:t>.</a:t>
            </a:r>
          </a:p>
          <a:p>
            <a:r>
              <a:rPr lang="en-US" sz="2800" dirty="0"/>
              <a:t>[4] </a:t>
            </a:r>
            <a:r>
              <a:rPr lang="en-US" sz="2800" dirty="0" err="1"/>
              <a:t>Guo</a:t>
            </a:r>
            <a:r>
              <a:rPr lang="en-US" sz="2800" dirty="0"/>
              <a:t> </a:t>
            </a:r>
            <a:r>
              <a:rPr lang="en-US" sz="2800" dirty="0" err="1"/>
              <a:t>lang</a:t>
            </a:r>
            <a:r>
              <a:rPr lang="en-US" sz="2800" dirty="0"/>
              <a:t> Chen VLSI calculation theory and parallel algorithm USTC Publishing House 1991</a:t>
            </a:r>
          </a:p>
          <a:p>
            <a:r>
              <a:rPr lang="en-US" sz="2800" dirty="0"/>
              <a:t>[5] </a:t>
            </a:r>
            <a:r>
              <a:rPr lang="en-US" sz="2800" dirty="0" err="1"/>
              <a:t>Gentlelman</a:t>
            </a:r>
            <a:r>
              <a:rPr lang="en-US" sz="2800" dirty="0"/>
              <a:t> W M , Kung H T . Matrix </a:t>
            </a:r>
            <a:r>
              <a:rPr lang="en-US" sz="2800" dirty="0" err="1"/>
              <a:t>triangularization</a:t>
            </a:r>
            <a:r>
              <a:rPr lang="en-US" sz="2800" dirty="0"/>
              <a:t> by systolic arrays </a:t>
            </a:r>
            <a:r>
              <a:rPr lang="en-US" sz="2800" dirty="0" smtClean="0"/>
              <a:t>. Proceedings </a:t>
            </a:r>
            <a:r>
              <a:rPr lang="en-US" sz="2800" dirty="0"/>
              <a:t>of SPIE—The international Society of Optical Engineering ,Aug. 1981, </a:t>
            </a:r>
            <a:r>
              <a:rPr lang="en-US" sz="2800" dirty="0" smtClean="0"/>
              <a:t>19—26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21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534400" cy="6172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[</a:t>
            </a:r>
            <a:r>
              <a:rPr lang="en-US" sz="2800" dirty="0"/>
              <a:t>6] Chuang Y H, He G. Design of problem—size independent systolic array systems. Proc. </a:t>
            </a:r>
            <a:r>
              <a:rPr lang="en-US" sz="2800" dirty="0" err="1" smtClean="0"/>
              <a:t>InternationalConference</a:t>
            </a:r>
            <a:r>
              <a:rPr lang="en-US" sz="2800" dirty="0" smtClean="0"/>
              <a:t> </a:t>
            </a:r>
            <a:r>
              <a:rPr lang="it-IT" sz="2800" dirty="0" smtClean="0"/>
              <a:t>on </a:t>
            </a:r>
            <a:r>
              <a:rPr lang="it-IT" sz="2800" dirty="0"/>
              <a:t>computer Design: VLSI in Computers.1984,152—187</a:t>
            </a:r>
          </a:p>
          <a:p>
            <a:endParaRPr lang="en-US" sz="2800" dirty="0" smtClean="0"/>
          </a:p>
          <a:p>
            <a:r>
              <a:rPr lang="en-US" sz="2800" dirty="0" smtClean="0"/>
              <a:t>[</a:t>
            </a:r>
            <a:r>
              <a:rPr lang="en-US" sz="2800" dirty="0"/>
              <a:t>7] </a:t>
            </a:r>
            <a:r>
              <a:rPr lang="en-US" sz="2800" dirty="0" err="1"/>
              <a:t>Zoran</a:t>
            </a:r>
            <a:r>
              <a:rPr lang="en-US" sz="2800" dirty="0"/>
              <a:t> </a:t>
            </a:r>
            <a:r>
              <a:rPr lang="en-US" sz="2800" dirty="0" err="1"/>
              <a:t>Salcic</a:t>
            </a:r>
            <a:r>
              <a:rPr lang="en-US" sz="2800" dirty="0"/>
              <a:t> ,Chung-</a:t>
            </a:r>
            <a:r>
              <a:rPr lang="en-US" sz="2800" dirty="0" err="1"/>
              <a:t>Ruey</a:t>
            </a:r>
            <a:r>
              <a:rPr lang="en-US" sz="2800" dirty="0"/>
              <a:t> Lee Scalar-Based Direct Algorithm Mapping FPLD Implementation of a </a:t>
            </a:r>
            <a:r>
              <a:rPr lang="en-US" sz="2800" dirty="0" err="1" smtClean="0"/>
              <a:t>Kalman</a:t>
            </a:r>
            <a:r>
              <a:rPr lang="en-US" sz="2800" dirty="0" smtClean="0"/>
              <a:t> Filter </a:t>
            </a:r>
            <a:r>
              <a:rPr lang="en-US" sz="2800" dirty="0"/>
              <a:t>IEEE Transaction On Aerospace And </a:t>
            </a:r>
            <a:r>
              <a:rPr lang="en-US" sz="2800" dirty="0" err="1"/>
              <a:t>Electornic</a:t>
            </a:r>
            <a:r>
              <a:rPr lang="en-US" sz="2800" dirty="0"/>
              <a:t> Systems VOL.36,NO.3,JULY 2000.</a:t>
            </a:r>
          </a:p>
          <a:p>
            <a:endParaRPr lang="en-US" sz="2800" dirty="0" smtClean="0"/>
          </a:p>
          <a:p>
            <a:r>
              <a:rPr lang="en-US" sz="2800" dirty="0" smtClean="0"/>
              <a:t>[</a:t>
            </a:r>
            <a:r>
              <a:rPr lang="en-US" sz="2800" dirty="0"/>
              <a:t>8] Hen—</a:t>
            </a:r>
            <a:r>
              <a:rPr lang="en-US" sz="2800" dirty="0" err="1"/>
              <a:t>Geul</a:t>
            </a:r>
            <a:r>
              <a:rPr lang="en-US" sz="2800" dirty="0"/>
              <a:t> </a:t>
            </a:r>
            <a:r>
              <a:rPr lang="en-US" sz="2800" dirty="0" err="1"/>
              <a:t>Yeh</a:t>
            </a:r>
            <a:r>
              <a:rPr lang="en-US" sz="2800" dirty="0"/>
              <a:t> Systolic Implementation on </a:t>
            </a:r>
            <a:r>
              <a:rPr lang="en-US" sz="2800" dirty="0" err="1"/>
              <a:t>Kalman</a:t>
            </a:r>
            <a:r>
              <a:rPr lang="en-US" sz="2800" dirty="0"/>
              <a:t> Filters 1988 </a:t>
            </a:r>
            <a:r>
              <a:rPr lang="en-US" sz="2800" dirty="0" smtClean="0"/>
              <a:t>IEEE [9</a:t>
            </a:r>
            <a:r>
              <a:rPr lang="en-US" sz="2800" dirty="0"/>
              <a:t>] Altera Corporation Data Book,1996</a:t>
            </a:r>
          </a:p>
        </p:txBody>
      </p:sp>
    </p:spTree>
    <p:extLst>
      <p:ext uri="{BB962C8B-B14F-4D97-AF65-F5344CB8AC3E}">
        <p14:creationId xmlns:p14="http://schemas.microsoft.com/office/powerpoint/2010/main" val="4112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1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Since </a:t>
            </a:r>
            <a:r>
              <a:rPr lang="en-US" dirty="0"/>
              <a:t>the </a:t>
            </a:r>
            <a:r>
              <a:rPr lang="en-US" dirty="0" err="1"/>
              <a:t>Kalman</a:t>
            </a:r>
            <a:r>
              <a:rPr lang="en-US" dirty="0"/>
              <a:t> filter [3] was introduced </a:t>
            </a:r>
            <a:r>
              <a:rPr lang="en-US" dirty="0" smtClean="0"/>
              <a:t>by </a:t>
            </a:r>
            <a:r>
              <a:rPr lang="en-US" dirty="0" err="1" smtClean="0"/>
              <a:t>R.E.Kalman</a:t>
            </a:r>
            <a:r>
              <a:rPr lang="en-US" dirty="0" smtClean="0"/>
              <a:t> </a:t>
            </a:r>
            <a:r>
              <a:rPr lang="en-US" dirty="0"/>
              <a:t>in 1960, it has been widely used in </a:t>
            </a:r>
            <a:r>
              <a:rPr lang="en-US" dirty="0" smtClean="0"/>
              <a:t>the areas of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modern control, </a:t>
            </a:r>
            <a:endParaRPr lang="en-US" dirty="0" smtClean="0"/>
          </a:p>
          <a:p>
            <a:pPr lvl="1"/>
            <a:r>
              <a:rPr lang="en-US" dirty="0" smtClean="0"/>
              <a:t>signal processing,</a:t>
            </a:r>
          </a:p>
          <a:p>
            <a:pPr lvl="1"/>
            <a:r>
              <a:rPr lang="en-US" dirty="0" smtClean="0"/>
              <a:t>air-borne control </a:t>
            </a:r>
            <a:r>
              <a:rPr lang="en-US" dirty="0"/>
              <a:t>systems, </a:t>
            </a:r>
            <a:endParaRPr lang="en-US" dirty="0" smtClean="0"/>
          </a:p>
          <a:p>
            <a:pPr lvl="1"/>
            <a:r>
              <a:rPr lang="en-US" dirty="0" smtClean="0"/>
              <a:t>adaptive </a:t>
            </a:r>
            <a:r>
              <a:rPr lang="en-US" dirty="0"/>
              <a:t>controls, </a:t>
            </a:r>
            <a:endParaRPr lang="en-US" dirty="0" smtClean="0"/>
          </a:p>
          <a:p>
            <a:pPr lvl="1"/>
            <a:r>
              <a:rPr lang="en-US" dirty="0" smtClean="0"/>
              <a:t>radar </a:t>
            </a:r>
            <a:r>
              <a:rPr lang="en-US" dirty="0"/>
              <a:t>signal processing,</a:t>
            </a:r>
          </a:p>
          <a:p>
            <a:pPr lvl="1"/>
            <a:r>
              <a:rPr lang="en-US" dirty="0"/>
              <a:t>missile control,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on-board calibration </a:t>
            </a:r>
            <a:r>
              <a:rPr lang="en-US" dirty="0" smtClean="0"/>
              <a:t>of inertial </a:t>
            </a:r>
            <a:r>
              <a:rPr lang="en-US" dirty="0"/>
              <a:t>systems. 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Being </a:t>
            </a:r>
            <a:r>
              <a:rPr lang="en-US" dirty="0">
                <a:solidFill>
                  <a:srgbClr val="C00000"/>
                </a:solidFill>
              </a:rPr>
              <a:t>an optimal recursive estimator,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Kalman</a:t>
            </a:r>
            <a:r>
              <a:rPr lang="en-US" dirty="0">
                <a:solidFill>
                  <a:srgbClr val="C00000"/>
                </a:solidFill>
              </a:rPr>
              <a:t> filter provides a real-time algorithm to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estimate the unknown state vector recursively for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each measurement based on minimization of the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mean </a:t>
            </a:r>
            <a:r>
              <a:rPr lang="en-US" dirty="0" err="1">
                <a:solidFill>
                  <a:srgbClr val="C00000"/>
                </a:solidFill>
              </a:rPr>
              <a:t>squre</a:t>
            </a:r>
            <a:r>
              <a:rPr lang="en-US" dirty="0">
                <a:solidFill>
                  <a:srgbClr val="C00000"/>
                </a:solidFill>
              </a:rPr>
              <a:t> error, which is a measurement of the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quality of noisy data processing.</a:t>
            </a:r>
          </a:p>
        </p:txBody>
      </p:sp>
    </p:spTree>
    <p:extLst>
      <p:ext uri="{BB962C8B-B14F-4D97-AF65-F5344CB8AC3E}">
        <p14:creationId xmlns:p14="http://schemas.microsoft.com/office/powerpoint/2010/main" val="69351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/>
              <a:t>Direct </a:t>
            </a:r>
            <a:r>
              <a:rPr lang="en-US" sz="1800" dirty="0" smtClean="0"/>
              <a:t>implementation of </a:t>
            </a:r>
            <a:r>
              <a:rPr lang="en-US" sz="1800" dirty="0"/>
              <a:t>the </a:t>
            </a:r>
            <a:r>
              <a:rPr lang="en-US" sz="1800" dirty="0" err="1"/>
              <a:t>kalman</a:t>
            </a:r>
            <a:r>
              <a:rPr lang="en-US" sz="1800" dirty="0"/>
              <a:t> filtering algorithm is not </a:t>
            </a:r>
            <a:r>
              <a:rPr lang="en-US" sz="1800" dirty="0" smtClean="0"/>
              <a:t>efficient, because </a:t>
            </a:r>
            <a:r>
              <a:rPr lang="en-US" sz="1800" dirty="0"/>
              <a:t>of its computational complexity , which </a:t>
            </a:r>
            <a:r>
              <a:rPr lang="en-US" sz="1800" dirty="0" smtClean="0"/>
              <a:t>involves many </a:t>
            </a:r>
            <a:r>
              <a:rPr lang="en-US" sz="1800" dirty="0"/>
              <a:t>matrix multiplications and inversions.</a:t>
            </a:r>
          </a:p>
          <a:p>
            <a:endParaRPr lang="en-US" sz="1800" dirty="0" smtClean="0"/>
          </a:p>
          <a:p>
            <a:r>
              <a:rPr lang="en-US" sz="1800" dirty="0" smtClean="0"/>
              <a:t>Based </a:t>
            </a:r>
            <a:r>
              <a:rPr lang="en-US" sz="1800" dirty="0"/>
              <a:t>on the fact that </a:t>
            </a:r>
            <a:r>
              <a:rPr lang="en-US" sz="1800" dirty="0" err="1"/>
              <a:t>Faddeev’s</a:t>
            </a:r>
            <a:r>
              <a:rPr lang="en-US" sz="1800" dirty="0"/>
              <a:t> algorithm can </a:t>
            </a:r>
            <a:r>
              <a:rPr lang="en-US" sz="1800" dirty="0" smtClean="0"/>
              <a:t>be easily </a:t>
            </a:r>
            <a:r>
              <a:rPr lang="en-US" sz="1800" dirty="0"/>
              <a:t>mapped into the Systolic array for </a:t>
            </a:r>
            <a:r>
              <a:rPr lang="en-US" sz="1800" dirty="0" smtClean="0"/>
              <a:t>implementing [4</a:t>
            </a:r>
            <a:r>
              <a:rPr lang="en-US" sz="1800" dirty="0"/>
              <a:t>].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Many </a:t>
            </a:r>
            <a:r>
              <a:rPr lang="en-US" sz="1800" dirty="0"/>
              <a:t>authors have implemented the </a:t>
            </a:r>
            <a:r>
              <a:rPr lang="en-US" sz="1800" dirty="0" err="1" smtClean="0"/>
              <a:t>Kalman</a:t>
            </a:r>
            <a:r>
              <a:rPr lang="en-US" sz="1800" dirty="0" smtClean="0"/>
              <a:t> Filter </a:t>
            </a:r>
            <a:r>
              <a:rPr lang="en-US" sz="1800" dirty="0">
                <a:solidFill>
                  <a:srgbClr val="FF0000"/>
                </a:solidFill>
              </a:rPr>
              <a:t>directly </a:t>
            </a:r>
            <a:r>
              <a:rPr lang="en-US" sz="1800" dirty="0"/>
              <a:t>using </a:t>
            </a:r>
            <a:r>
              <a:rPr lang="en-US" sz="1800" dirty="0" err="1"/>
              <a:t>Faddeev’s</a:t>
            </a:r>
            <a:r>
              <a:rPr lang="en-US" sz="1800" dirty="0"/>
              <a:t> algorithm [5][6].</a:t>
            </a:r>
          </a:p>
          <a:p>
            <a:endParaRPr lang="en-US" sz="1800" dirty="0" smtClean="0"/>
          </a:p>
          <a:p>
            <a:r>
              <a:rPr lang="en-US" sz="1800" dirty="0" smtClean="0"/>
              <a:t>In </a:t>
            </a:r>
            <a:r>
              <a:rPr lang="en-US" sz="1800" dirty="0"/>
              <a:t>this paper, an efficient systolic </a:t>
            </a:r>
            <a:r>
              <a:rPr lang="en-US" sz="1800" dirty="0" smtClean="0"/>
              <a:t>implementation of </a:t>
            </a:r>
            <a:r>
              <a:rPr lang="en-US" sz="1800" dirty="0"/>
              <a:t>the </a:t>
            </a:r>
            <a:r>
              <a:rPr lang="en-US" sz="1800" dirty="0" err="1"/>
              <a:t>Kalman</a:t>
            </a:r>
            <a:r>
              <a:rPr lang="en-US" sz="1800" dirty="0"/>
              <a:t> filtering problem using the </a:t>
            </a:r>
            <a:r>
              <a:rPr lang="en-US" sz="1800" dirty="0" smtClean="0">
                <a:solidFill>
                  <a:srgbClr val="FF0000"/>
                </a:solidFill>
              </a:rPr>
              <a:t>Modified </a:t>
            </a:r>
            <a:r>
              <a:rPr lang="en-US" sz="1800" dirty="0" err="1" smtClean="0">
                <a:solidFill>
                  <a:srgbClr val="FF0000"/>
                </a:solidFill>
              </a:rPr>
              <a:t>Faddeev’s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algorithm </a:t>
            </a:r>
            <a:r>
              <a:rPr lang="en-US" sz="1800" dirty="0"/>
              <a:t>and one </a:t>
            </a:r>
            <a:r>
              <a:rPr lang="en-US" sz="1800" dirty="0">
                <a:solidFill>
                  <a:srgbClr val="FF0000"/>
                </a:solidFill>
              </a:rPr>
              <a:t>trapezoidal array </a:t>
            </a:r>
            <a:r>
              <a:rPr lang="en-US" sz="1800" dirty="0" smtClean="0"/>
              <a:t>is presented.</a:t>
            </a:r>
          </a:p>
          <a:p>
            <a:endParaRPr lang="en-US" sz="1800" dirty="0"/>
          </a:p>
          <a:p>
            <a:r>
              <a:rPr lang="en-US" sz="1800" dirty="0" smtClean="0"/>
              <a:t> </a:t>
            </a:r>
            <a:r>
              <a:rPr lang="en-US" sz="1800" dirty="0"/>
              <a:t>In our proposed </a:t>
            </a:r>
            <a:r>
              <a:rPr lang="en-US" sz="1800" dirty="0" err="1"/>
              <a:t>implemementation</a:t>
            </a:r>
            <a:r>
              <a:rPr lang="en-US" sz="1800" dirty="0"/>
              <a:t>, </a:t>
            </a:r>
            <a:r>
              <a:rPr lang="en-US" sz="1800" dirty="0" smtClean="0"/>
              <a:t>the Modified </a:t>
            </a:r>
            <a:r>
              <a:rPr lang="en-US" sz="1800" dirty="0" err="1"/>
              <a:t>Faddeev’s</a:t>
            </a:r>
            <a:r>
              <a:rPr lang="en-US" sz="1800" dirty="0"/>
              <a:t> algorithm is used </a:t>
            </a:r>
            <a:r>
              <a:rPr lang="en-US" sz="1800" dirty="0" smtClean="0"/>
              <a:t>through Neighbor </a:t>
            </a:r>
            <a:r>
              <a:rPr lang="en-US" sz="1800" dirty="0"/>
              <a:t>pivoting for </a:t>
            </a:r>
            <a:r>
              <a:rPr lang="en-US" sz="1800" dirty="0" err="1"/>
              <a:t>triangularization</a:t>
            </a:r>
            <a:r>
              <a:rPr lang="en-US" sz="1800" dirty="0"/>
              <a:t> </a:t>
            </a:r>
            <a:r>
              <a:rPr lang="en-US" sz="1800" dirty="0" smtClean="0"/>
              <a:t>substituting the </a:t>
            </a:r>
            <a:r>
              <a:rPr lang="en-US" sz="1800" dirty="0"/>
              <a:t>Gaussian elimination, which guarantees the </a:t>
            </a:r>
            <a:r>
              <a:rPr lang="en-US" sz="1800" dirty="0" smtClean="0"/>
              <a:t>stability of </a:t>
            </a:r>
            <a:r>
              <a:rPr lang="en-US" sz="1800" dirty="0"/>
              <a:t>data stream, also, the technology of </a:t>
            </a:r>
            <a:r>
              <a:rPr lang="en-US" sz="1800" dirty="0" smtClean="0"/>
              <a:t>sharing resource </a:t>
            </a:r>
            <a:r>
              <a:rPr lang="en-US" sz="1800" dirty="0"/>
              <a:t>is </a:t>
            </a:r>
            <a:r>
              <a:rPr lang="en-US" sz="1800" dirty="0" smtClean="0"/>
              <a:t>applied </a:t>
            </a:r>
            <a:r>
              <a:rPr lang="en-US" sz="1800" dirty="0"/>
              <a:t>in designing cell to reducing </a:t>
            </a:r>
            <a:r>
              <a:rPr lang="en-US" sz="1800" dirty="0" smtClean="0"/>
              <a:t>the silicon areas 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98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 </a:t>
            </a:r>
            <a:r>
              <a:rPr lang="en-US" b="1" dirty="0" err="1" smtClean="0"/>
              <a:t>Kalman</a:t>
            </a:r>
            <a:r>
              <a:rPr lang="en-US" b="1" dirty="0" smtClean="0"/>
              <a:t> filtering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Kalman</a:t>
            </a:r>
            <a:r>
              <a:rPr lang="en-US" dirty="0" smtClean="0"/>
              <a:t> </a:t>
            </a:r>
            <a:r>
              <a:rPr lang="en-US" dirty="0"/>
              <a:t>filter is an optimal linear estimator which</a:t>
            </a:r>
          </a:p>
          <a:p>
            <a:pPr marL="0" indent="0">
              <a:buNone/>
            </a:pPr>
            <a:r>
              <a:rPr lang="en-US" dirty="0"/>
              <a:t>provide the estimation of signals in noise.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Kalman</a:t>
            </a:r>
            <a:r>
              <a:rPr lang="en-US" dirty="0" smtClean="0"/>
              <a:t> used </a:t>
            </a:r>
            <a:r>
              <a:rPr lang="en-US" dirty="0"/>
              <a:t>the state transition models for dynamic system.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Kalman</a:t>
            </a:r>
            <a:r>
              <a:rPr lang="en-US" dirty="0" smtClean="0"/>
              <a:t> </a:t>
            </a:r>
            <a:r>
              <a:rPr lang="en-US" dirty="0"/>
              <a:t>filter equations can be </a:t>
            </a:r>
            <a:r>
              <a:rPr lang="en-US" dirty="0" err="1"/>
              <a:t>sloved</a:t>
            </a:r>
            <a:r>
              <a:rPr lang="en-US" dirty="0"/>
              <a:t> numerically by</a:t>
            </a:r>
          </a:p>
          <a:p>
            <a:pPr marL="0" indent="0">
              <a:buNone/>
            </a:pPr>
            <a:r>
              <a:rPr lang="en-US" dirty="0"/>
              <a:t>using a recursive type structure whose outputs only</a:t>
            </a:r>
          </a:p>
          <a:p>
            <a:pPr marL="0" indent="0">
              <a:buNone/>
            </a:pPr>
            <a:r>
              <a:rPr lang="en-US" dirty="0"/>
              <a:t>depend on the current inputs and current states (</a:t>
            </a:r>
            <a:r>
              <a:rPr lang="en-US" dirty="0" smtClean="0"/>
              <a:t>previous output</a:t>
            </a:r>
            <a:r>
              <a:rPr lang="en-US" dirty="0"/>
              <a:t>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system and measurement model</a:t>
            </a:r>
          </a:p>
          <a:p>
            <a:pPr marL="0" indent="0">
              <a:buNone/>
            </a:pPr>
            <a:r>
              <a:rPr lang="en-US" dirty="0"/>
              <a:t>equations are:</a:t>
            </a:r>
          </a:p>
        </p:txBody>
      </p:sp>
    </p:spTree>
    <p:extLst>
      <p:ext uri="{BB962C8B-B14F-4D97-AF65-F5344CB8AC3E}">
        <p14:creationId xmlns:p14="http://schemas.microsoft.com/office/powerpoint/2010/main" val="41366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3365" r="13968" b="42604"/>
          <a:stretch/>
        </p:blipFill>
        <p:spPr bwMode="auto">
          <a:xfrm>
            <a:off x="457200" y="1459278"/>
            <a:ext cx="8077200" cy="491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17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17269" r="49206" b="8064"/>
          <a:stretch/>
        </p:blipFill>
        <p:spPr bwMode="auto">
          <a:xfrm>
            <a:off x="1317171" y="109869"/>
            <a:ext cx="5921829" cy="674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7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3968" r="49682" b="4762"/>
          <a:stretch/>
        </p:blipFill>
        <p:spPr bwMode="auto">
          <a:xfrm>
            <a:off x="926647" y="0"/>
            <a:ext cx="5572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8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3.2 </a:t>
            </a:r>
            <a:r>
              <a:rPr lang="en-US" sz="4000" b="1" dirty="0" err="1" smtClean="0"/>
              <a:t>Faddeev’s</a:t>
            </a:r>
            <a:r>
              <a:rPr lang="en-US" sz="4000" b="1" dirty="0" smtClean="0"/>
              <a:t> algorithm mapped onto Systolic array [8]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used the trapezoidal array illustrated in Fig.1 [</a:t>
            </a:r>
            <a:r>
              <a:rPr lang="en-US" dirty="0" smtClean="0"/>
              <a:t>4] to </a:t>
            </a:r>
            <a:r>
              <a:rPr lang="en-US" dirty="0"/>
              <a:t>implement the </a:t>
            </a:r>
            <a:r>
              <a:rPr lang="en-US" dirty="0" err="1"/>
              <a:t>Faddeev’s</a:t>
            </a:r>
            <a:r>
              <a:rPr lang="en-US" dirty="0"/>
              <a:t> algorithm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If the </a:t>
            </a:r>
            <a:r>
              <a:rPr lang="en-US" dirty="0" smtClean="0"/>
              <a:t>input matrix </a:t>
            </a:r>
            <a:r>
              <a:rPr lang="en-US" dirty="0"/>
              <a:t>is 2*n rank, then the Systolic array is </a:t>
            </a:r>
            <a:r>
              <a:rPr lang="en-US" dirty="0" err="1" smtClean="0"/>
              <a:t>maked</a:t>
            </a:r>
            <a:r>
              <a:rPr lang="en-US" dirty="0" smtClean="0"/>
              <a:t> up </a:t>
            </a:r>
            <a:r>
              <a:rPr lang="en-US" dirty="0"/>
              <a:t>of sub-array T and sub-array S , which </a:t>
            </a:r>
            <a:r>
              <a:rPr lang="en-US" dirty="0" smtClean="0"/>
              <a:t>including n</a:t>
            </a:r>
            <a:r>
              <a:rPr lang="en-US" dirty="0"/>
              <a:t>*(n-1)/2 PE and n*(n-1)/2 PE, respectively.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</a:t>
            </a:r>
            <a:r>
              <a:rPr lang="en-US" dirty="0"/>
              <a:t>two types of PE : square and circular PE.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shown </a:t>
            </a:r>
            <a:r>
              <a:rPr lang="en-US" dirty="0"/>
              <a:t>in the Fig.1, the elements of matrix A </a:t>
            </a:r>
            <a:r>
              <a:rPr lang="en-US" dirty="0" smtClean="0"/>
              <a:t>are firstly </a:t>
            </a:r>
            <a:r>
              <a:rPr lang="en-US" dirty="0"/>
              <a:t>fed to the sub-array T, and B are fed </a:t>
            </a:r>
            <a:r>
              <a:rPr lang="en-US" dirty="0" smtClean="0"/>
              <a:t>to sub-array </a:t>
            </a:r>
            <a:r>
              <a:rPr lang="en-US" dirty="0"/>
              <a:t>S, and both of them are fed to the array </a:t>
            </a:r>
            <a:r>
              <a:rPr lang="en-US" dirty="0" smtClean="0"/>
              <a:t>in a </a:t>
            </a:r>
            <a:r>
              <a:rPr lang="en-US" dirty="0"/>
              <a:t>skewed way as shown in Fig.1.</a:t>
            </a:r>
          </a:p>
        </p:txBody>
      </p:sp>
    </p:spTree>
    <p:extLst>
      <p:ext uri="{BB962C8B-B14F-4D97-AF65-F5344CB8AC3E}">
        <p14:creationId xmlns:p14="http://schemas.microsoft.com/office/powerpoint/2010/main" val="41010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976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1 Introduction</vt:lpstr>
      <vt:lpstr>PowerPoint Presentation</vt:lpstr>
      <vt:lpstr>2 Kalman filtering problem</vt:lpstr>
      <vt:lpstr>PowerPoint Presentation</vt:lpstr>
      <vt:lpstr>PowerPoint Presentation</vt:lpstr>
      <vt:lpstr>PowerPoint Presentation</vt:lpstr>
      <vt:lpstr>3.2 Faddeev’s algorithm mapped onto Systolic array [8]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References:</vt:lpstr>
      <vt:lpstr>PowerPoint Presentation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Marek Perkowski</cp:lastModifiedBy>
  <cp:revision>4</cp:revision>
  <dcterms:created xsi:type="dcterms:W3CDTF">2012-10-17T18:03:50Z</dcterms:created>
  <dcterms:modified xsi:type="dcterms:W3CDTF">2016-05-03T00:08:18Z</dcterms:modified>
</cp:coreProperties>
</file>